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772400" cy="10058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7630"/>
    <a:srgbClr val="72B4A3"/>
    <a:srgbClr val="E1E7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74" autoAdjust="0"/>
  </p:normalViewPr>
  <p:slideViewPr>
    <p:cSldViewPr snapToGrid="0" snapToObjects="1">
      <p:cViewPr varScale="1">
        <p:scale>
          <a:sx n="70" d="100"/>
          <a:sy n="70" d="100"/>
        </p:scale>
        <p:origin x="1386"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10" Type="http://schemas.openxmlformats.org/officeDocument/2006/relationships/customXml" Target="../customXml/item4.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9/11/2017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9/11/2017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9/11/2017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9/11/2017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9/11/2017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9/11/2017</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vtrans.vermont.gov/planning/research" TargetMode="External"/><Relationship Id="rId2" Type="http://schemas.openxmlformats.org/officeDocument/2006/relationships/hyperlink" Target="http://vtrans.vermont.gov/planning/research/2017symposium" TargetMode="External"/><Relationship Id="rId1" Type="http://schemas.openxmlformats.org/officeDocument/2006/relationships/slideLayout" Target="../slideLayouts/slideLayout5.xml"/><Relationship Id="rId5" Type="http://schemas.openxmlformats.org/officeDocument/2006/relationships/image" Target="../media/image1.png"/><Relationship Id="rId4" Type="http://schemas.openxmlformats.org/officeDocument/2006/relationships/hyperlink" Target="http://http/vtrans.vermont.gov/boards-councils/sti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object 29"/>
          <p:cNvGraphicFramePr>
            <a:graphicFrameLocks noGrp="1"/>
          </p:cNvGraphicFramePr>
          <p:nvPr>
            <p:extLst>
              <p:ext uri="{D42A27DB-BD31-4B8C-83A1-F6EECF244321}">
                <p14:modId xmlns:p14="http://schemas.microsoft.com/office/powerpoint/2010/main" val="4128978447"/>
              </p:ext>
            </p:extLst>
          </p:nvPr>
        </p:nvGraphicFramePr>
        <p:xfrm>
          <a:off x="393538" y="420078"/>
          <a:ext cx="6872287" cy="9541115"/>
        </p:xfrm>
        <a:graphic>
          <a:graphicData uri="http://schemas.openxmlformats.org/drawingml/2006/table">
            <a:tbl>
              <a:tblPr firstRow="1" bandRow="1">
                <a:tableStyleId>{2D5ABB26-0587-4C30-8999-92F81FD0307C}</a:tableStyleId>
              </a:tblPr>
              <a:tblGrid>
                <a:gridCol w="1880535">
                  <a:extLst>
                    <a:ext uri="{9D8B030D-6E8A-4147-A177-3AD203B41FA5}">
                      <a16:colId xmlns:a16="http://schemas.microsoft.com/office/drawing/2014/main" xmlns="" val="20000"/>
                    </a:ext>
                  </a:extLst>
                </a:gridCol>
                <a:gridCol w="4991752">
                  <a:extLst>
                    <a:ext uri="{9D8B030D-6E8A-4147-A177-3AD203B41FA5}">
                      <a16:colId xmlns:a16="http://schemas.microsoft.com/office/drawing/2014/main" xmlns="" val="20001"/>
                    </a:ext>
                  </a:extLst>
                </a:gridCol>
              </a:tblGrid>
              <a:tr h="495300">
                <a:tc rowSpan="2">
                  <a:txBody>
                    <a:bodyPr/>
                    <a:lstStyle/>
                    <a:p>
                      <a:pPr marL="201930" algn="ctr">
                        <a:lnSpc>
                          <a:spcPct val="100000"/>
                        </a:lnSpc>
                        <a:spcBef>
                          <a:spcPts val="844"/>
                        </a:spcBef>
                      </a:pPr>
                      <a:endParaRPr sz="1350" dirty="0">
                        <a:latin typeface="Times New Roman"/>
                        <a:cs typeface="Times New Roman"/>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557630">
                        <a:alpha val="25000"/>
                      </a:srgbClr>
                    </a:solidFill>
                  </a:tcPr>
                </a:tc>
                <a:tc>
                  <a:txBody>
                    <a:bodyPr/>
                    <a:lstStyle/>
                    <a:p>
                      <a:pPr marL="302895">
                        <a:lnSpc>
                          <a:spcPct val="100000"/>
                        </a:lnSpc>
                        <a:spcBef>
                          <a:spcPts val="75"/>
                        </a:spcBef>
                      </a:pPr>
                      <a:r>
                        <a:rPr sz="3000" b="1" spc="114"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FACT</a:t>
                      </a:r>
                      <a:r>
                        <a:rPr sz="3000" b="1" spc="-165"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 </a:t>
                      </a:r>
                      <a:r>
                        <a:rPr sz="3000" b="1" spc="165"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SHEET</a:t>
                      </a:r>
                      <a:endParaRPr sz="3000" dirty="0">
                        <a:effectLst>
                          <a:outerShdw blurRad="50800" dist="38100" dir="2700000" algn="tl" rotWithShape="0">
                            <a:prstClr val="black">
                              <a:alpha val="40000"/>
                            </a:prstClr>
                          </a:outerShdw>
                        </a:effectLst>
                        <a:latin typeface="Franklin Gothic Demi" panose="020B0703020102020204" pitchFamily="34" charset="0"/>
                        <a:cs typeface="Calibri"/>
                      </a:endParaRPr>
                    </a:p>
                  </a:txBody>
                  <a:tcPr marL="0" marR="0" marT="0" marB="0">
                    <a:lnL w="12699">
                      <a:solidFill>
                        <a:srgbClr val="395F3A"/>
                      </a:solidFill>
                      <a:prstDash val="solid"/>
                    </a:lnL>
                    <a:solidFill>
                      <a:srgbClr val="557630"/>
                    </a:solidFill>
                  </a:tcPr>
                </a:tc>
                <a:extLst>
                  <a:ext uri="{0D108BD9-81ED-4DB2-BD59-A6C34878D82A}">
                    <a16:rowId xmlns:a16="http://schemas.microsoft.com/office/drawing/2014/main" xmlns="" val="10000"/>
                  </a:ext>
                </a:extLst>
              </a:tr>
              <a:tr h="861059">
                <a:tc vMerge="1">
                  <a:txBody>
                    <a:bodyPr/>
                    <a:lstStyle/>
                    <a:p>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DDDBEC"/>
                    </a:solidFill>
                  </a:tcPr>
                </a:tc>
                <a:tc>
                  <a:txBody>
                    <a:bodyPr/>
                    <a:lstStyle/>
                    <a:p>
                      <a:pPr marL="196850" marR="186055">
                        <a:lnSpc>
                          <a:spcPts val="1800"/>
                        </a:lnSpc>
                        <a:spcBef>
                          <a:spcPts val="825"/>
                        </a:spcBef>
                      </a:pPr>
                      <a:endParaRPr lang="en-US" sz="1800" b="1" spc="35" dirty="0" smtClean="0">
                        <a:solidFill>
                          <a:srgbClr val="231F20"/>
                        </a:solidFill>
                        <a:latin typeface="Franklin Gothic Medium" panose="020B0603020102020204" pitchFamily="34" charset="0"/>
                        <a:cs typeface="Calibri"/>
                      </a:endParaRPr>
                    </a:p>
                    <a:p>
                      <a:pPr marL="196850" marR="186055">
                        <a:lnSpc>
                          <a:spcPts val="1800"/>
                        </a:lnSpc>
                        <a:spcBef>
                          <a:spcPts val="825"/>
                        </a:spcBef>
                      </a:pPr>
                      <a:r>
                        <a:rPr lang="en-US" sz="1800" dirty="0" smtClean="0">
                          <a:latin typeface="Franklin Gothic Medium" panose="020B0603020102020204" pitchFamily="34" charset="0"/>
                          <a:cs typeface="Calibri"/>
                        </a:rPr>
                        <a:t>Identifying</a:t>
                      </a:r>
                      <a:r>
                        <a:rPr lang="en-US" sz="1800" baseline="0" dirty="0" smtClean="0">
                          <a:latin typeface="Franklin Gothic Medium" panose="020B0603020102020204" pitchFamily="34" charset="0"/>
                          <a:cs typeface="Calibri"/>
                        </a:rPr>
                        <a:t> Best Practices for Snowplow Route Optimization</a:t>
                      </a:r>
                      <a:endParaRPr sz="1800" dirty="0">
                        <a:latin typeface="Franklin Gothic Medium" panose="020B0603020102020204" pitchFamily="34" charset="0"/>
                        <a:cs typeface="Calibri"/>
                      </a:endParaRPr>
                    </a:p>
                  </a:txBody>
                  <a:tcPr marL="0" marR="0" marT="0" marB="0">
                    <a:lnL w="12699">
                      <a:solidFill>
                        <a:srgbClr val="395F3A"/>
                      </a:solidFill>
                      <a:prstDash val="solid"/>
                    </a:lnL>
                  </a:tcPr>
                </a:tc>
                <a:extLst>
                  <a:ext uri="{0D108BD9-81ED-4DB2-BD59-A6C34878D82A}">
                    <a16:rowId xmlns:a16="http://schemas.microsoft.com/office/drawing/2014/main" xmlns="" val="10001"/>
                  </a:ext>
                </a:extLst>
              </a:tr>
              <a:tr h="145173">
                <a:tc>
                  <a:txBody>
                    <a:bodyPr/>
                    <a:lstStyle/>
                    <a:p>
                      <a:pPr algn="ctr"/>
                      <a:r>
                        <a:rPr lang="en-US" sz="1800" b="1" dirty="0" smtClean="0">
                          <a:solidFill>
                            <a:schemeClr val="bg1"/>
                          </a:solidFill>
                          <a:effectLst>
                            <a:outerShdw blurRad="50800" dist="38100" dir="2700000" algn="tl" rotWithShape="0">
                              <a:prstClr val="black">
                                <a:alpha val="40000"/>
                              </a:prstClr>
                            </a:outerShdw>
                          </a:effectLst>
                          <a:latin typeface="Calibri"/>
                          <a:cs typeface="Calibri"/>
                        </a:rPr>
                        <a:t>&amp; STIC Annual Meeting</a:t>
                      </a:r>
                      <a:endParaRPr sz="1800" b="1" dirty="0">
                        <a:solidFill>
                          <a:schemeClr val="bg1"/>
                        </a:solidFill>
                        <a:effectLst>
                          <a:outerShdw blurRad="50800" dist="38100" dir="2700000" algn="tl" rotWithShape="0">
                            <a:prstClr val="black">
                              <a:alpha val="40000"/>
                            </a:prstClr>
                          </a:outerShdw>
                        </a:effectLst>
                        <a:latin typeface="Calibri"/>
                        <a:cs typeface="Calibri"/>
                      </a:endParaRPr>
                    </a:p>
                  </a:txBody>
                  <a:tcPr marL="0" marR="0" marT="0" marB="0">
                    <a:lnL w="12699">
                      <a:solidFill>
                        <a:srgbClr val="395F3A"/>
                      </a:solidFill>
                      <a:prstDash val="solid"/>
                    </a:lnL>
                    <a:lnR w="12699">
                      <a:solidFill>
                        <a:srgbClr val="395F3A"/>
                      </a:solidFill>
                      <a:prstDash val="solid"/>
                    </a:lnR>
                    <a:solidFill>
                      <a:srgbClr val="557630"/>
                    </a:solidFill>
                  </a:tcPr>
                </a:tc>
                <a:tc>
                  <a:txBody>
                    <a:bodyPr/>
                    <a:lstStyle/>
                    <a:p>
                      <a:endParaRPr sz="1800" dirty="0">
                        <a:latin typeface="Calibri"/>
                        <a:cs typeface="Calibri"/>
                      </a:endParaRPr>
                    </a:p>
                  </a:txBody>
                  <a:tcPr marL="0" marR="0" marT="0" marB="0">
                    <a:lnL w="12699">
                      <a:solidFill>
                        <a:srgbClr val="395F3A"/>
                      </a:solidFill>
                      <a:prstDash val="solid"/>
                    </a:lnL>
                    <a:solidFill>
                      <a:srgbClr val="557630"/>
                    </a:solidFill>
                  </a:tcPr>
                </a:tc>
                <a:extLst>
                  <a:ext uri="{0D108BD9-81ED-4DB2-BD59-A6C34878D82A}">
                    <a16:rowId xmlns:a16="http://schemas.microsoft.com/office/drawing/2014/main" xmlns="" val="10002"/>
                  </a:ext>
                </a:extLst>
              </a:tr>
              <a:tr h="7636116">
                <a:tc>
                  <a:txBody>
                    <a:bodyPr/>
                    <a:lstStyle/>
                    <a:p>
                      <a:pPr>
                        <a:lnSpc>
                          <a:spcPct val="100000"/>
                        </a:lnSpc>
                        <a:spcBef>
                          <a:spcPts val="45"/>
                        </a:spcBef>
                      </a:pPr>
                      <a:endParaRPr sz="850" dirty="0">
                        <a:latin typeface="Times New Roman"/>
                        <a:cs typeface="Times New Roman"/>
                      </a:endParaRPr>
                    </a:p>
                    <a:p>
                      <a:pPr marL="152400">
                        <a:lnSpc>
                          <a:spcPct val="100000"/>
                        </a:lnSpc>
                        <a:spcBef>
                          <a:spcPts val="5"/>
                        </a:spcBef>
                      </a:pPr>
                      <a:r>
                        <a:rPr sz="1000" b="1" spc="30" dirty="0">
                          <a:solidFill>
                            <a:srgbClr val="231F20"/>
                          </a:solidFill>
                          <a:latin typeface="Franklin Gothic Book" panose="020B0503020102020204" pitchFamily="34" charset="0"/>
                          <a:cs typeface="Calibri"/>
                        </a:rPr>
                        <a:t>RESEARCH</a:t>
                      </a:r>
                      <a:r>
                        <a:rPr sz="1000" b="1" spc="-65" dirty="0">
                          <a:solidFill>
                            <a:srgbClr val="231F20"/>
                          </a:solidFill>
                          <a:latin typeface="Franklin Gothic Book" panose="020B0503020102020204" pitchFamily="34" charset="0"/>
                          <a:cs typeface="Calibri"/>
                        </a:rPr>
                        <a:t> </a:t>
                      </a:r>
                      <a:r>
                        <a:rPr sz="1000" b="1" spc="35" dirty="0">
                          <a:solidFill>
                            <a:srgbClr val="231F20"/>
                          </a:solidFill>
                          <a:latin typeface="Franklin Gothic Book" panose="020B0503020102020204" pitchFamily="34" charset="0"/>
                          <a:cs typeface="Calibri"/>
                        </a:rPr>
                        <a:t>PROJECT</a:t>
                      </a:r>
                      <a:r>
                        <a:rPr sz="1000" b="1" spc="-100" dirty="0">
                          <a:solidFill>
                            <a:srgbClr val="231F20"/>
                          </a:solidFill>
                          <a:latin typeface="Franklin Gothic Book" panose="020B0503020102020204" pitchFamily="34" charset="0"/>
                          <a:cs typeface="Calibri"/>
                        </a:rPr>
                        <a:t> </a:t>
                      </a:r>
                      <a:r>
                        <a:rPr sz="1000" b="1" spc="30" dirty="0">
                          <a:solidFill>
                            <a:srgbClr val="231F20"/>
                          </a:solidFill>
                          <a:latin typeface="Franklin Gothic Book" panose="020B0503020102020204" pitchFamily="34" charset="0"/>
                          <a:cs typeface="Calibri"/>
                        </a:rPr>
                        <a:t>TITLE</a:t>
                      </a:r>
                      <a:endParaRPr sz="1000" dirty="0">
                        <a:latin typeface="Franklin Gothic Book" panose="020B0503020102020204" pitchFamily="34" charset="0"/>
                        <a:cs typeface="Calibri"/>
                      </a:endParaRPr>
                    </a:p>
                    <a:p>
                      <a:pPr marL="151765" marR="153670">
                        <a:lnSpc>
                          <a:spcPct val="104200"/>
                        </a:lnSpc>
                        <a:spcBef>
                          <a:spcPts val="259"/>
                        </a:spcBef>
                      </a:pPr>
                      <a:r>
                        <a:rPr lang="en-US" sz="800" i="1" spc="-15" dirty="0" smtClean="0">
                          <a:solidFill>
                            <a:srgbClr val="231F20"/>
                          </a:solidFill>
                          <a:latin typeface="Palatino Linotype" panose="02040502050505030304" pitchFamily="18" charset="0"/>
                          <a:cs typeface="Calibri"/>
                        </a:rPr>
                        <a:t>Identifying Best Practices for Snowplow Route Optimization</a:t>
                      </a:r>
                    </a:p>
                    <a:p>
                      <a:pPr>
                        <a:lnSpc>
                          <a:spcPct val="100000"/>
                        </a:lnSpc>
                        <a:spcBef>
                          <a:spcPts val="10"/>
                        </a:spcBef>
                      </a:pPr>
                      <a:endParaRPr sz="850" dirty="0">
                        <a:latin typeface="Times New Roman"/>
                        <a:cs typeface="Times New Roman"/>
                      </a:endParaRPr>
                    </a:p>
                    <a:p>
                      <a:pPr marL="152400">
                        <a:lnSpc>
                          <a:spcPct val="100000"/>
                        </a:lnSpc>
                      </a:pPr>
                      <a:r>
                        <a:rPr sz="1050" b="1" dirty="0">
                          <a:solidFill>
                            <a:srgbClr val="231F20"/>
                          </a:solidFill>
                          <a:latin typeface="Franklin Gothic Book" panose="020B0503020102020204" pitchFamily="34" charset="0"/>
                          <a:cs typeface="Calibri"/>
                        </a:rPr>
                        <a:t>STUDY</a:t>
                      </a:r>
                      <a:r>
                        <a:rPr sz="1050" b="1" spc="-150" dirty="0">
                          <a:solidFill>
                            <a:srgbClr val="231F20"/>
                          </a:solidFill>
                          <a:latin typeface="Franklin Gothic Book" panose="020B0503020102020204" pitchFamily="34" charset="0"/>
                          <a:cs typeface="Calibri"/>
                        </a:rPr>
                        <a:t> </a:t>
                      </a:r>
                      <a:r>
                        <a:rPr sz="1050" b="1" spc="-10" dirty="0">
                          <a:solidFill>
                            <a:srgbClr val="231F20"/>
                          </a:solidFill>
                          <a:latin typeface="Franklin Gothic Book" panose="020B0503020102020204" pitchFamily="34" charset="0"/>
                          <a:cs typeface="Calibri"/>
                        </a:rPr>
                        <a:t>TIMELINE</a:t>
                      </a:r>
                      <a:endParaRPr sz="1050" dirty="0">
                        <a:latin typeface="Franklin Gothic Book" panose="020B0503020102020204" pitchFamily="34" charset="0"/>
                        <a:cs typeface="Calibri"/>
                      </a:endParaRPr>
                    </a:p>
                    <a:p>
                      <a:pPr marL="152400">
                        <a:lnSpc>
                          <a:spcPct val="100000"/>
                        </a:lnSpc>
                        <a:spcBef>
                          <a:spcPts val="240"/>
                        </a:spcBef>
                      </a:pPr>
                      <a:r>
                        <a:rPr lang="en-US" sz="850" spc="-10" dirty="0" smtClean="0">
                          <a:solidFill>
                            <a:srgbClr val="231F20"/>
                          </a:solidFill>
                          <a:latin typeface="Palatino Linotype" panose="02040502050505030304" pitchFamily="18" charset="0"/>
                          <a:cs typeface="Calibri"/>
                        </a:rPr>
                        <a:t>December 2015 </a:t>
                      </a:r>
                      <a:r>
                        <a:rPr lang="en-US" sz="850" spc="-10" baseline="0" dirty="0" smtClean="0">
                          <a:solidFill>
                            <a:srgbClr val="231F20"/>
                          </a:solidFill>
                          <a:latin typeface="Palatino Linotype" panose="02040502050505030304" pitchFamily="18" charset="0"/>
                          <a:cs typeface="Calibri"/>
                        </a:rPr>
                        <a:t>– December 2016</a:t>
                      </a:r>
                      <a:endParaRPr sz="850" dirty="0">
                        <a:latin typeface="Palatino Linotype" panose="02040502050505030304" pitchFamily="18" charset="0"/>
                        <a:cs typeface="Calibri"/>
                      </a:endParaRPr>
                    </a:p>
                    <a:p>
                      <a:pPr>
                        <a:lnSpc>
                          <a:spcPct val="100000"/>
                        </a:lnSpc>
                        <a:spcBef>
                          <a:spcPts val="50"/>
                        </a:spcBef>
                      </a:pPr>
                      <a:endParaRPr sz="850" dirty="0">
                        <a:latin typeface="Franklin Gothic Book" panose="020B0503020102020204" pitchFamily="34" charset="0"/>
                        <a:cs typeface="Times New Roman"/>
                      </a:endParaRPr>
                    </a:p>
                    <a:p>
                      <a:pPr marL="152400">
                        <a:lnSpc>
                          <a:spcPct val="100000"/>
                        </a:lnSpc>
                      </a:pPr>
                      <a:r>
                        <a:rPr sz="1000" b="1" spc="15" dirty="0">
                          <a:solidFill>
                            <a:srgbClr val="231F20"/>
                          </a:solidFill>
                          <a:latin typeface="Franklin Gothic Book" panose="020B0503020102020204" pitchFamily="34" charset="0"/>
                          <a:cs typeface="Calibri"/>
                        </a:rPr>
                        <a:t>PRINCIPAL</a:t>
                      </a:r>
                      <a:r>
                        <a:rPr sz="1000" b="1" spc="-90" dirty="0">
                          <a:solidFill>
                            <a:srgbClr val="231F20"/>
                          </a:solidFill>
                          <a:latin typeface="Franklin Gothic Book" panose="020B0503020102020204" pitchFamily="34" charset="0"/>
                          <a:cs typeface="Calibri"/>
                        </a:rPr>
                        <a:t> </a:t>
                      </a:r>
                      <a:r>
                        <a:rPr sz="1000" b="1" spc="10" dirty="0">
                          <a:solidFill>
                            <a:srgbClr val="231F20"/>
                          </a:solidFill>
                          <a:latin typeface="Franklin Gothic Book" panose="020B0503020102020204" pitchFamily="34" charset="0"/>
                          <a:cs typeface="Calibri"/>
                        </a:rPr>
                        <a:t>INVESTIGATOR</a:t>
                      </a:r>
                      <a:endParaRPr sz="1000" dirty="0">
                        <a:latin typeface="Franklin Gothic Book" panose="020B0503020102020204" pitchFamily="34" charset="0"/>
                        <a:cs typeface="Calibri"/>
                      </a:endParaRPr>
                    </a:p>
                    <a:p>
                      <a:pPr marL="152400">
                        <a:lnSpc>
                          <a:spcPct val="100000"/>
                        </a:lnSpc>
                        <a:spcBef>
                          <a:spcPts val="300"/>
                        </a:spcBef>
                      </a:pPr>
                      <a:r>
                        <a:rPr lang="en-US" sz="800" spc="-20" dirty="0" smtClean="0">
                          <a:solidFill>
                            <a:srgbClr val="231F20"/>
                          </a:solidFill>
                          <a:latin typeface="Palatino Linotype" panose="02040502050505030304" pitchFamily="18" charset="0"/>
                          <a:cs typeface="Calibri"/>
                        </a:rPr>
                        <a:t>Jonathan Dowds, UVM TRC, </a:t>
                      </a:r>
                      <a:r>
                        <a:rPr lang="en-US" sz="800" spc="-20" dirty="0" smtClean="0">
                          <a:solidFill>
                            <a:srgbClr val="231F20"/>
                          </a:solidFill>
                          <a:latin typeface="Palatino Linotype" panose="02040502050505030304" pitchFamily="18" charset="0"/>
                          <a:cs typeface="Calibri"/>
                        </a:rPr>
                        <a:t>PI </a:t>
                      </a:r>
                    </a:p>
                    <a:p>
                      <a:pPr>
                        <a:lnSpc>
                          <a:spcPct val="100000"/>
                        </a:lnSpc>
                        <a:spcBef>
                          <a:spcPts val="10"/>
                        </a:spcBef>
                      </a:pPr>
                      <a:endParaRPr sz="850" dirty="0">
                        <a:latin typeface="Times New Roman"/>
                        <a:cs typeface="Times New Roman"/>
                      </a:endParaRPr>
                    </a:p>
                    <a:p>
                      <a:pPr marL="152400">
                        <a:lnSpc>
                          <a:spcPct val="100000"/>
                        </a:lnSpc>
                      </a:pPr>
                      <a:endParaRPr lang="en-US" sz="1050" b="1" spc="-120" dirty="0" smtClean="0">
                        <a:solidFill>
                          <a:srgbClr val="231F20"/>
                        </a:solidFill>
                        <a:latin typeface="Calibri"/>
                        <a:cs typeface="Calibri"/>
                      </a:endParaRPr>
                    </a:p>
                    <a:p>
                      <a:pPr marL="152400">
                        <a:lnSpc>
                          <a:spcPct val="100000"/>
                        </a:lnSpc>
                      </a:pPr>
                      <a:r>
                        <a:rPr lang="en-US" sz="1050" b="1" spc="-120" dirty="0" smtClean="0">
                          <a:solidFill>
                            <a:srgbClr val="231F20"/>
                          </a:solidFill>
                          <a:latin typeface="Franklin Gothic Book" panose="020B0503020102020204" pitchFamily="34" charset="0"/>
                          <a:cs typeface="Calibri"/>
                        </a:rPr>
                        <a:t>VTRANS </a:t>
                      </a:r>
                      <a:r>
                        <a:rPr sz="1050" b="1" spc="-120" dirty="0" smtClean="0">
                          <a:solidFill>
                            <a:srgbClr val="231F20"/>
                          </a:solidFill>
                          <a:latin typeface="Franklin Gothic Book" panose="020B0503020102020204" pitchFamily="34" charset="0"/>
                          <a:cs typeface="Calibri"/>
                        </a:rPr>
                        <a:t> </a:t>
                      </a:r>
                      <a:r>
                        <a:rPr sz="1050" b="1" spc="-10" dirty="0" smtClean="0">
                          <a:solidFill>
                            <a:srgbClr val="231F20"/>
                          </a:solidFill>
                          <a:latin typeface="Franklin Gothic Book" panose="020B0503020102020204" pitchFamily="34" charset="0"/>
                          <a:cs typeface="Calibri"/>
                        </a:rPr>
                        <a:t>CONTACT</a:t>
                      </a:r>
                      <a:r>
                        <a:rPr lang="en-US" sz="1050" b="1" spc="-10" dirty="0" smtClean="0">
                          <a:solidFill>
                            <a:srgbClr val="231F20"/>
                          </a:solidFill>
                          <a:latin typeface="Franklin Gothic Book" panose="020B0503020102020204" pitchFamily="34" charset="0"/>
                          <a:cs typeface="Calibri"/>
                        </a:rPr>
                        <a:t>(S)</a:t>
                      </a:r>
                    </a:p>
                    <a:p>
                      <a:pPr marL="152400" marR="0" lvl="0" indent="0" defTabSz="914400" eaLnBrk="1" fontAlgn="auto" latinLnBrk="0" hangingPunct="1">
                        <a:lnSpc>
                          <a:spcPct val="100000"/>
                        </a:lnSpc>
                        <a:spcBef>
                          <a:spcPts val="0"/>
                        </a:spcBef>
                        <a:spcAft>
                          <a:spcPts val="0"/>
                        </a:spcAft>
                        <a:buClrTx/>
                        <a:buSzTx/>
                        <a:buFontTx/>
                        <a:buNone/>
                        <a:tabLst/>
                        <a:defRPr/>
                      </a:pPr>
                      <a:r>
                        <a:rPr lang="en-US" sz="900" spc="-20" dirty="0" smtClean="0">
                          <a:solidFill>
                            <a:srgbClr val="231F20"/>
                          </a:solidFill>
                          <a:latin typeface="Palatino Linotype" panose="02040502050505030304" pitchFamily="18" charset="0"/>
                          <a:cs typeface="Calibri"/>
                        </a:rPr>
                        <a:t>Todd Law, State Maintenance</a:t>
                      </a:r>
                      <a:r>
                        <a:rPr lang="en-US" sz="900" spc="-20" baseline="0" dirty="0" smtClean="0">
                          <a:solidFill>
                            <a:srgbClr val="231F20"/>
                          </a:solidFill>
                          <a:latin typeface="Palatino Linotype" panose="02040502050505030304" pitchFamily="18" charset="0"/>
                          <a:cs typeface="Calibri"/>
                        </a:rPr>
                        <a:t> Engineer</a:t>
                      </a:r>
                      <a:endParaRPr lang="en-US" sz="900" spc="-20" dirty="0" smtClean="0">
                        <a:solidFill>
                          <a:srgbClr val="231F20"/>
                        </a:solidFill>
                        <a:latin typeface="Palatino Linotype" panose="02040502050505030304" pitchFamily="18" charset="0"/>
                        <a:cs typeface="Calibri"/>
                      </a:endParaRPr>
                    </a:p>
                    <a:p>
                      <a:pPr marL="152400">
                        <a:lnSpc>
                          <a:spcPct val="100000"/>
                        </a:lnSpc>
                      </a:pPr>
                      <a:endParaRPr lang="en-US" sz="850" spc="-35" dirty="0" smtClean="0">
                        <a:solidFill>
                          <a:srgbClr val="231F20"/>
                        </a:solidFill>
                        <a:latin typeface="Calibri"/>
                        <a:ea typeface="+mn-ea"/>
                        <a:cs typeface="Calibri"/>
                      </a:endParaRPr>
                    </a:p>
                    <a:p>
                      <a:pPr>
                        <a:lnSpc>
                          <a:spcPct val="100000"/>
                        </a:lnSpc>
                        <a:spcBef>
                          <a:spcPts val="30"/>
                        </a:spcBef>
                      </a:pPr>
                      <a:endParaRPr sz="1000" dirty="0">
                        <a:latin typeface="Franklin Gothic Book" panose="020B0503020102020204" pitchFamily="34" charset="0"/>
                        <a:cs typeface="Times New Roman"/>
                      </a:endParaRPr>
                    </a:p>
                    <a:p>
                      <a:pPr marL="152400">
                        <a:lnSpc>
                          <a:spcPct val="100000"/>
                        </a:lnSpc>
                      </a:pPr>
                      <a:r>
                        <a:rPr sz="1050" b="1" spc="-30" dirty="0">
                          <a:solidFill>
                            <a:srgbClr val="231F20"/>
                          </a:solidFill>
                          <a:latin typeface="Franklin Gothic Book" panose="020B0503020102020204" pitchFamily="34" charset="0"/>
                          <a:cs typeface="Calibri"/>
                        </a:rPr>
                        <a:t>MORE</a:t>
                      </a:r>
                      <a:r>
                        <a:rPr sz="1050" b="1" spc="-110" dirty="0">
                          <a:solidFill>
                            <a:srgbClr val="231F20"/>
                          </a:solidFill>
                          <a:latin typeface="Franklin Gothic Book" panose="020B0503020102020204" pitchFamily="34" charset="0"/>
                          <a:cs typeface="Calibri"/>
                        </a:rPr>
                        <a:t> </a:t>
                      </a:r>
                      <a:r>
                        <a:rPr sz="1050" b="1" spc="-25" dirty="0">
                          <a:solidFill>
                            <a:srgbClr val="231F20"/>
                          </a:solidFill>
                          <a:latin typeface="Franklin Gothic Book" panose="020B0503020102020204" pitchFamily="34" charset="0"/>
                          <a:cs typeface="Calibri"/>
                        </a:rPr>
                        <a:t>INFORMATION</a:t>
                      </a:r>
                      <a:endParaRPr sz="1050" dirty="0">
                        <a:latin typeface="Franklin Gothic Book" panose="020B0503020102020204" pitchFamily="34" charset="0"/>
                        <a:cs typeface="Calibri"/>
                      </a:endParaRPr>
                    </a:p>
                    <a:p>
                      <a:pPr marL="152400" marR="154940">
                        <a:lnSpc>
                          <a:spcPts val="1000"/>
                        </a:lnSpc>
                        <a:spcBef>
                          <a:spcPts val="290"/>
                        </a:spcBef>
                      </a:pPr>
                      <a:r>
                        <a:rPr lang="en-US" sz="850" dirty="0" smtClean="0">
                          <a:latin typeface="Times New Roman"/>
                          <a:cs typeface="Times New Roman"/>
                        </a:rPr>
                        <a:t>This project</a:t>
                      </a:r>
                      <a:r>
                        <a:rPr lang="en-US" sz="850" baseline="0" dirty="0" smtClean="0">
                          <a:latin typeface="Times New Roman"/>
                          <a:cs typeface="Times New Roman"/>
                        </a:rPr>
                        <a:t> was funded by the Clear Roads research consortium. </a:t>
                      </a:r>
                      <a:r>
                        <a:rPr lang="en-US" sz="850" dirty="0" smtClean="0">
                          <a:latin typeface="Times New Roman"/>
                          <a:cs typeface="Times New Roman"/>
                        </a:rPr>
                        <a:t>The</a:t>
                      </a:r>
                      <a:r>
                        <a:rPr lang="en-US" sz="850" baseline="0" dirty="0" smtClean="0">
                          <a:latin typeface="Times New Roman"/>
                          <a:cs typeface="Times New Roman"/>
                        </a:rPr>
                        <a:t> final report for the project is available through the Clear Roads website at: http://clearroads.org/wp-content/uploads/dlm_uploads/FR_CR.14-07_Final.pdf </a:t>
                      </a: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Palatino Linotype" panose="02040502050505030304" pitchFamily="18" charset="0"/>
                        <a:cs typeface="Times New Roman"/>
                      </a:endParaRPr>
                    </a:p>
                    <a:p>
                      <a:pPr marL="152400" marR="154940">
                        <a:lnSpc>
                          <a:spcPts val="1000"/>
                        </a:lnSpc>
                        <a:spcBef>
                          <a:spcPts val="290"/>
                        </a:spcBef>
                      </a:pPr>
                      <a:r>
                        <a:rPr lang="en-US" sz="850" dirty="0" smtClean="0">
                          <a:latin typeface="Palatino Linotype" panose="02040502050505030304" pitchFamily="18" charset="0"/>
                          <a:cs typeface="Times New Roman"/>
                        </a:rPr>
                        <a:t>This </a:t>
                      </a:r>
                      <a:r>
                        <a:rPr lang="en-US" sz="850" dirty="0" smtClean="0">
                          <a:latin typeface="Palatino Linotype" panose="02040502050505030304" pitchFamily="18" charset="0"/>
                          <a:cs typeface="Times New Roman"/>
                        </a:rPr>
                        <a:t>fact sheet</a:t>
                      </a:r>
                      <a:r>
                        <a:rPr lang="en-US" sz="850" baseline="0" dirty="0" smtClean="0">
                          <a:latin typeface="Palatino Linotype" panose="02040502050505030304" pitchFamily="18" charset="0"/>
                          <a:cs typeface="Times New Roman"/>
                        </a:rPr>
                        <a:t> was prepared for the 2017 </a:t>
                      </a:r>
                      <a:r>
                        <a:rPr lang="en-US" sz="850" baseline="0" dirty="0" err="1" smtClean="0">
                          <a:latin typeface="Palatino Linotype" panose="02040502050505030304" pitchFamily="18" charset="0"/>
                          <a:cs typeface="Times New Roman"/>
                        </a:rPr>
                        <a:t>VTrans</a:t>
                      </a:r>
                      <a:r>
                        <a:rPr lang="en-US" sz="850" baseline="0" dirty="0" smtClean="0">
                          <a:latin typeface="Palatino Linotype" panose="02040502050505030304" pitchFamily="18" charset="0"/>
                          <a:cs typeface="Times New Roman"/>
                        </a:rPr>
                        <a:t> Research Symposium &amp; STIC Annual Meeting held </a:t>
                      </a:r>
                      <a:r>
                        <a:rPr lang="en-US" sz="850" b="1" baseline="0" dirty="0" smtClean="0">
                          <a:latin typeface="Palatino Linotype" panose="02040502050505030304" pitchFamily="18" charset="0"/>
                          <a:cs typeface="Times New Roman"/>
                        </a:rPr>
                        <a:t>on September 28, 2017</a:t>
                      </a:r>
                      <a:r>
                        <a:rPr lang="en-US" sz="850" baseline="0" dirty="0" smtClean="0">
                          <a:latin typeface="Palatino Linotype" panose="02040502050505030304" pitchFamily="18" charset="0"/>
                          <a:cs typeface="Times New Roman"/>
                        </a:rPr>
                        <a:t> at National Life in Montpelier, VT.  8:00 am– 12:00 pm.</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Fact sheets can be found for additional projects featured at the 2017 Symposium at </a:t>
                      </a:r>
                      <a:r>
                        <a:rPr lang="en-US" sz="850" baseline="0" dirty="0" smtClean="0">
                          <a:latin typeface="Palatino Linotype" panose="02040502050505030304" pitchFamily="18" charset="0"/>
                          <a:cs typeface="Times New Roman"/>
                          <a:hlinkClick r:id="rId2"/>
                        </a:rPr>
                        <a:t>http://vtrans.vermont.gov/planning/research/2017symposium</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Additional information about the </a:t>
                      </a:r>
                      <a:r>
                        <a:rPr lang="en-US" sz="850" b="1" baseline="0" dirty="0" err="1" smtClean="0">
                          <a:latin typeface="Palatino Linotype" panose="02040502050505030304" pitchFamily="18" charset="0"/>
                          <a:cs typeface="Times New Roman"/>
                        </a:rPr>
                        <a:t>VTrans</a:t>
                      </a:r>
                      <a:r>
                        <a:rPr lang="en-US" sz="850" b="1" baseline="0" dirty="0" smtClean="0">
                          <a:latin typeface="Palatino Linotype" panose="02040502050505030304" pitchFamily="18" charset="0"/>
                          <a:cs typeface="Times New Roman"/>
                        </a:rPr>
                        <a:t> Research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3"/>
                        </a:rPr>
                        <a:t>http://vtrans.vermont.gov/planning/research</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lvl="0" indent="0" defTabSz="914400" eaLnBrk="1" fontAlgn="auto" latinLnBrk="0" hangingPunct="1">
                        <a:lnSpc>
                          <a:spcPts val="1000"/>
                        </a:lnSpc>
                        <a:spcBef>
                          <a:spcPts val="290"/>
                        </a:spcBef>
                        <a:spcAft>
                          <a:spcPts val="0"/>
                        </a:spcAft>
                        <a:buClrTx/>
                        <a:buSzTx/>
                        <a:buFontTx/>
                        <a:buNone/>
                        <a:tabLst/>
                        <a:defRPr/>
                      </a:pPr>
                      <a:r>
                        <a:rPr lang="en-US" sz="850" baseline="0" dirty="0" smtClean="0">
                          <a:latin typeface="Palatino Linotype" panose="02040502050505030304" pitchFamily="18" charset="0"/>
                          <a:cs typeface="Times New Roman"/>
                        </a:rPr>
                        <a:t>Additional information about the </a:t>
                      </a:r>
                      <a:r>
                        <a:rPr lang="en-US" sz="850" b="1" baseline="0" dirty="0" err="1" smtClean="0">
                          <a:latin typeface="Palatino Linotype" panose="02040502050505030304" pitchFamily="18" charset="0"/>
                          <a:cs typeface="Times New Roman"/>
                        </a:rPr>
                        <a:t>VTrans</a:t>
                      </a:r>
                      <a:r>
                        <a:rPr lang="en-US" sz="850" b="1" baseline="0" dirty="0" smtClean="0">
                          <a:latin typeface="Palatino Linotype" panose="02040502050505030304" pitchFamily="18" charset="0"/>
                          <a:cs typeface="Times New Roman"/>
                        </a:rPr>
                        <a:t> STIC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4"/>
                        </a:rPr>
                        <a:t>http://vtrans.vermont.gov/boards-councils/stic</a:t>
                      </a:r>
                      <a:r>
                        <a:rPr lang="en-US" sz="850" baseline="0" dirty="0" smtClean="0">
                          <a:latin typeface="Palatino Linotype" panose="02040502050505030304" pitchFamily="18" charset="0"/>
                          <a:cs typeface="Times New Roman"/>
                        </a:rPr>
                        <a:t>  </a:t>
                      </a:r>
                      <a:endParaRPr lang="en-US" sz="850" dirty="0" smtClean="0">
                        <a:latin typeface="Palatino Linotype" panose="02040502050505030304" pitchFamily="18" charset="0"/>
                        <a:cs typeface="Times New Roman"/>
                      </a:endParaRPr>
                    </a:p>
                  </a:txBody>
                  <a:tcPr marL="0" marR="0" marT="0" marB="0">
                    <a:lnL w="12699">
                      <a:solidFill>
                        <a:srgbClr val="395F3A"/>
                      </a:solidFill>
                      <a:prstDash val="solid"/>
                    </a:lnL>
                    <a:lnR w="12699">
                      <a:solidFill>
                        <a:srgbClr val="395F3A"/>
                      </a:solidFill>
                      <a:prstDash val="solid"/>
                    </a:lnR>
                    <a:lnB w="12699">
                      <a:solidFill>
                        <a:srgbClr val="395F3A"/>
                      </a:solidFill>
                      <a:prstDash val="solid"/>
                    </a:lnB>
                    <a:solidFill>
                      <a:srgbClr val="557630">
                        <a:alpha val="25000"/>
                      </a:srgbClr>
                    </a:solidFill>
                  </a:tcPr>
                </a:tc>
                <a:tc>
                  <a:txBody>
                    <a:bodyPr/>
                    <a:lstStyle/>
                    <a:p>
                      <a:pPr marL="70485" algn="just">
                        <a:lnSpc>
                          <a:spcPct val="100000"/>
                        </a:lnSpc>
                        <a:spcBef>
                          <a:spcPts val="65"/>
                        </a:spcBef>
                        <a:spcAft>
                          <a:spcPts val="1200"/>
                        </a:spcAft>
                      </a:pPr>
                      <a:r>
                        <a:rPr lang="en-US" sz="1400" b="1" spc="20" dirty="0" smtClean="0">
                          <a:solidFill>
                            <a:srgbClr val="231F20"/>
                          </a:solidFill>
                          <a:latin typeface="Franklin Gothic Book" panose="020B0503020102020204" pitchFamily="34" charset="0"/>
                          <a:ea typeface="+mn-ea"/>
                          <a:cs typeface="Calibri"/>
                        </a:rPr>
                        <a:t>Introduction or </a:t>
                      </a:r>
                      <a:r>
                        <a:rPr sz="1400" b="1" spc="20" dirty="0" smtClean="0">
                          <a:solidFill>
                            <a:srgbClr val="231F20"/>
                          </a:solidFill>
                          <a:latin typeface="Franklin Gothic Book" panose="020B0503020102020204" pitchFamily="34" charset="0"/>
                          <a:ea typeface="+mn-ea"/>
                          <a:cs typeface="Calibri"/>
                        </a:rPr>
                        <a:t>What </a:t>
                      </a:r>
                      <a:r>
                        <a:rPr sz="1400" b="1" spc="20" dirty="0">
                          <a:solidFill>
                            <a:srgbClr val="231F20"/>
                          </a:solidFill>
                          <a:latin typeface="Franklin Gothic Book" panose="020B0503020102020204" pitchFamily="34" charset="0"/>
                          <a:ea typeface="+mn-ea"/>
                          <a:cs typeface="Calibri"/>
                        </a:rPr>
                        <a:t>was the Problem</a:t>
                      </a:r>
                      <a:r>
                        <a:rPr sz="1400" b="1" spc="20" dirty="0" smtClean="0">
                          <a:solidFill>
                            <a:srgbClr val="231F20"/>
                          </a:solidFill>
                          <a:latin typeface="Franklin Gothic Book" panose="020B0503020102020204" pitchFamily="34" charset="0"/>
                          <a:ea typeface="+mn-ea"/>
                          <a:cs typeface="Calibri"/>
                        </a:rPr>
                        <a:t>?</a:t>
                      </a:r>
                      <a:endParaRPr lang="en-US" sz="1400" b="1" spc="20" dirty="0" smtClean="0">
                        <a:solidFill>
                          <a:srgbClr val="231F20"/>
                        </a:solidFill>
                        <a:latin typeface="Franklin Gothic Book" panose="020B0503020102020204" pitchFamily="34" charset="0"/>
                        <a:ea typeface="+mn-ea"/>
                        <a:cs typeface="Calibri"/>
                      </a:endParaRPr>
                    </a:p>
                    <a:p>
                      <a:pPr marL="70485" algn="just">
                        <a:lnSpc>
                          <a:spcPct val="100000"/>
                        </a:lnSpc>
                        <a:spcBef>
                          <a:spcPts val="65"/>
                        </a:spcBef>
                      </a:pPr>
                      <a:r>
                        <a:rPr lang="en-US" sz="1100" spc="-35" baseline="0" dirty="0" smtClean="0">
                          <a:solidFill>
                            <a:srgbClr val="231F20"/>
                          </a:solidFill>
                          <a:latin typeface="Palatino Linotype" panose="02040502050505030304" pitchFamily="18" charset="0"/>
                          <a:ea typeface="+mn-ea"/>
                          <a:cs typeface="Garamond"/>
                        </a:rPr>
                        <a:t>Well-designed winter maintenance routes result in snow and ice control service that is both more effective, because roads are cleared more rapidly, and more cost-efficient, because deadheading, route overlap and other inefficiencies are reduced or eliminated. There are an increasing number of computerized tools to facilitate the routing process, but these tools are not yet widely used by winter maintenance practitioners. The purpose of this project was to provide practitioners with an overview of computerized route optimization processes and concrete recommendations about how to ensure that route improvement efforts produce actionable results</a:t>
                      </a:r>
                    </a:p>
                    <a:p>
                      <a:pPr marL="70485" marR="1379855" algn="just">
                        <a:lnSpc>
                          <a:spcPts val="1210"/>
                        </a:lnSpc>
                        <a:spcBef>
                          <a:spcPts val="960"/>
                        </a:spcBef>
                      </a:pPr>
                      <a:r>
                        <a:rPr lang="en-US" sz="1400" b="1" spc="20" dirty="0" smtClean="0">
                          <a:solidFill>
                            <a:srgbClr val="231F20"/>
                          </a:solidFill>
                          <a:latin typeface="Franklin Gothic Book" panose="020B0503020102020204" pitchFamily="34" charset="0"/>
                          <a:cs typeface="Calibri"/>
                        </a:rPr>
                        <a:t>Methodology</a:t>
                      </a:r>
                      <a:r>
                        <a:rPr lang="en-US" sz="1400" b="1" spc="20" baseline="0" dirty="0" smtClean="0">
                          <a:solidFill>
                            <a:srgbClr val="231F20"/>
                          </a:solidFill>
                          <a:latin typeface="Franklin Gothic Book" panose="020B0503020102020204" pitchFamily="34" charset="0"/>
                          <a:cs typeface="Calibri"/>
                        </a:rPr>
                        <a:t> </a:t>
                      </a:r>
                      <a:r>
                        <a:rPr lang="en-US" sz="1400" b="1" spc="20" baseline="0" dirty="0" smtClean="0">
                          <a:solidFill>
                            <a:srgbClr val="231F20"/>
                          </a:solidFill>
                          <a:latin typeface="Franklin Gothic Book" panose="020B0503020102020204" pitchFamily="34" charset="0"/>
                          <a:cs typeface="Calibri"/>
                        </a:rPr>
                        <a:t>or </a:t>
                      </a:r>
                      <a:r>
                        <a:rPr sz="1400" b="1" spc="20" dirty="0" smtClean="0">
                          <a:solidFill>
                            <a:srgbClr val="231F20"/>
                          </a:solidFill>
                          <a:latin typeface="Franklin Gothic Book" panose="020B0503020102020204" pitchFamily="34" charset="0"/>
                          <a:cs typeface="Calibri"/>
                        </a:rPr>
                        <a:t>What </a:t>
                      </a:r>
                      <a:r>
                        <a:rPr sz="1400" b="1" spc="35" dirty="0" smtClean="0">
                          <a:solidFill>
                            <a:srgbClr val="231F20"/>
                          </a:solidFill>
                          <a:latin typeface="Franklin Gothic Book" panose="020B0503020102020204" pitchFamily="34" charset="0"/>
                          <a:cs typeface="Calibri"/>
                        </a:rPr>
                        <a:t>was</a:t>
                      </a:r>
                      <a:r>
                        <a:rPr sz="1400" b="1" spc="-165" dirty="0" smtClean="0">
                          <a:solidFill>
                            <a:srgbClr val="231F20"/>
                          </a:solidFill>
                          <a:latin typeface="Franklin Gothic Book" panose="020B0503020102020204" pitchFamily="34" charset="0"/>
                          <a:cs typeface="Calibri"/>
                        </a:rPr>
                        <a:t> </a:t>
                      </a:r>
                      <a:r>
                        <a:rPr sz="1400" b="1" spc="40" dirty="0" smtClean="0">
                          <a:solidFill>
                            <a:srgbClr val="231F20"/>
                          </a:solidFill>
                          <a:latin typeface="Franklin Gothic Book" panose="020B0503020102020204" pitchFamily="34" charset="0"/>
                          <a:cs typeface="Calibri"/>
                        </a:rPr>
                        <a:t>done?</a:t>
                      </a:r>
                      <a:endParaRPr sz="1400" dirty="0" smtClean="0">
                        <a:latin typeface="Franklin Gothic Book" panose="020B0503020102020204" pitchFamily="34" charset="0"/>
                        <a:cs typeface="Calibri"/>
                      </a:endParaRPr>
                    </a:p>
                    <a:p>
                      <a:pPr marL="70485" marR="5715" algn="just">
                        <a:lnSpc>
                          <a:spcPts val="1210"/>
                        </a:lnSpc>
                        <a:spcBef>
                          <a:spcPts val="960"/>
                        </a:spcBef>
                      </a:pPr>
                      <a:r>
                        <a:rPr lang="en-US" sz="1100" spc="-35" dirty="0" smtClean="0">
                          <a:solidFill>
                            <a:srgbClr val="231F20"/>
                          </a:solidFill>
                          <a:latin typeface="Palatino Linotype" panose="02040502050505030304" pitchFamily="18" charset="0"/>
                          <a:cs typeface="Garamond"/>
                        </a:rPr>
                        <a:t>This project synthesized the methods</a:t>
                      </a:r>
                      <a:r>
                        <a:rPr lang="en-US" sz="1100" spc="-35" baseline="0" dirty="0" smtClean="0">
                          <a:solidFill>
                            <a:srgbClr val="231F20"/>
                          </a:solidFill>
                          <a:latin typeface="Palatino Linotype" panose="02040502050505030304" pitchFamily="18" charset="0"/>
                          <a:cs typeface="Garamond"/>
                        </a:rPr>
                        <a:t> used and lessons learned from </a:t>
                      </a:r>
                      <a:r>
                        <a:rPr lang="en-US" sz="1100" spc="-35" dirty="0" smtClean="0">
                          <a:solidFill>
                            <a:srgbClr val="231F20"/>
                          </a:solidFill>
                          <a:latin typeface="Palatino Linotype" panose="02040502050505030304" pitchFamily="18" charset="0"/>
                          <a:cs typeface="Garamond"/>
                        </a:rPr>
                        <a:t>nine recent and ongoing snowplow routing</a:t>
                      </a:r>
                      <a:r>
                        <a:rPr lang="en-US" sz="1100" spc="-35" baseline="0" dirty="0" smtClean="0">
                          <a:solidFill>
                            <a:srgbClr val="231F20"/>
                          </a:solidFill>
                          <a:latin typeface="Palatino Linotype" panose="02040502050505030304" pitchFamily="18" charset="0"/>
                          <a:cs typeface="Garamond"/>
                        </a:rPr>
                        <a:t> </a:t>
                      </a:r>
                      <a:r>
                        <a:rPr lang="en-US" sz="1100" spc="-35" dirty="0" smtClean="0">
                          <a:solidFill>
                            <a:srgbClr val="231F20"/>
                          </a:solidFill>
                          <a:latin typeface="Palatino Linotype" panose="02040502050505030304" pitchFamily="18" charset="0"/>
                          <a:cs typeface="Garamond"/>
                        </a:rPr>
                        <a:t>projects using a variety of computerized routing tools. The</a:t>
                      </a:r>
                      <a:r>
                        <a:rPr lang="en-US" sz="1100" spc="-35" baseline="0" dirty="0" smtClean="0">
                          <a:solidFill>
                            <a:srgbClr val="231F20"/>
                          </a:solidFill>
                          <a:latin typeface="Palatino Linotype" panose="02040502050505030304" pitchFamily="18" charset="0"/>
                          <a:cs typeface="Garamond"/>
                        </a:rPr>
                        <a:t> report includes </a:t>
                      </a:r>
                      <a:r>
                        <a:rPr lang="en-US" sz="1100" spc="-35" dirty="0" smtClean="0">
                          <a:solidFill>
                            <a:srgbClr val="231F20"/>
                          </a:solidFill>
                          <a:latin typeface="Palatino Linotype" panose="02040502050505030304" pitchFamily="18" charset="0"/>
                          <a:cs typeface="Garamond"/>
                        </a:rPr>
                        <a:t>project descriptions, based on interviews with project</a:t>
                      </a:r>
                      <a:r>
                        <a:rPr lang="en-US" sz="1100" spc="-35" baseline="0" dirty="0" smtClean="0">
                          <a:solidFill>
                            <a:srgbClr val="231F20"/>
                          </a:solidFill>
                          <a:latin typeface="Palatino Linotype" panose="02040502050505030304" pitchFamily="18" charset="0"/>
                          <a:cs typeface="Garamond"/>
                        </a:rPr>
                        <a:t> </a:t>
                      </a:r>
                      <a:r>
                        <a:rPr lang="en-US" sz="1100" spc="-35" dirty="0" smtClean="0">
                          <a:solidFill>
                            <a:srgbClr val="231F20"/>
                          </a:solidFill>
                          <a:latin typeface="Palatino Linotype" panose="02040502050505030304" pitchFamily="18" charset="0"/>
                          <a:cs typeface="Garamond"/>
                        </a:rPr>
                        <a:t>personnel, which focus on project goals, optimization software features used, and lessons learned. </a:t>
                      </a:r>
                    </a:p>
                    <a:p>
                      <a:pPr marL="70485" marR="5715" algn="just">
                        <a:lnSpc>
                          <a:spcPts val="1210"/>
                        </a:lnSpc>
                        <a:spcBef>
                          <a:spcPts val="960"/>
                        </a:spcBef>
                      </a:pPr>
                      <a:r>
                        <a:rPr lang="en-US" sz="1400" b="1" spc="20" dirty="0" smtClean="0">
                          <a:solidFill>
                            <a:srgbClr val="231F20"/>
                          </a:solidFill>
                          <a:latin typeface="Franklin Gothic Book" panose="020B0503020102020204" pitchFamily="34" charset="0"/>
                          <a:ea typeface="+mn-ea"/>
                          <a:cs typeface="Calibri"/>
                        </a:rPr>
                        <a:t>Conclusion </a:t>
                      </a:r>
                      <a:r>
                        <a:rPr lang="en-US" sz="1400" b="1" spc="20" dirty="0" smtClean="0">
                          <a:solidFill>
                            <a:srgbClr val="231F20"/>
                          </a:solidFill>
                          <a:latin typeface="Franklin Gothic Book" panose="020B0503020102020204" pitchFamily="34" charset="0"/>
                          <a:ea typeface="+mn-ea"/>
                          <a:cs typeface="Calibri"/>
                        </a:rPr>
                        <a:t>or </a:t>
                      </a:r>
                      <a:r>
                        <a:rPr sz="1400" b="1" spc="20" dirty="0" smtClean="0">
                          <a:solidFill>
                            <a:srgbClr val="231F20"/>
                          </a:solidFill>
                          <a:latin typeface="Franklin Gothic Book" panose="020B0503020102020204" pitchFamily="34" charset="0"/>
                          <a:cs typeface="Calibri"/>
                        </a:rPr>
                        <a:t>What</a:t>
                      </a:r>
                      <a:r>
                        <a:rPr sz="1400" b="1" spc="-50" dirty="0" smtClean="0">
                          <a:solidFill>
                            <a:srgbClr val="231F20"/>
                          </a:solidFill>
                          <a:latin typeface="Franklin Gothic Book" panose="020B0503020102020204" pitchFamily="34" charset="0"/>
                          <a:cs typeface="Calibri"/>
                        </a:rPr>
                        <a:t> </a:t>
                      </a:r>
                      <a:r>
                        <a:rPr sz="1400" b="1" spc="30" dirty="0">
                          <a:solidFill>
                            <a:srgbClr val="231F20"/>
                          </a:solidFill>
                          <a:latin typeface="Franklin Gothic Book" panose="020B0503020102020204" pitchFamily="34" charset="0"/>
                          <a:cs typeface="Calibri"/>
                        </a:rPr>
                        <a:t>are</a:t>
                      </a:r>
                      <a:r>
                        <a:rPr sz="1400" b="1" spc="-50" dirty="0">
                          <a:solidFill>
                            <a:srgbClr val="231F20"/>
                          </a:solidFill>
                          <a:latin typeface="Franklin Gothic Book" panose="020B0503020102020204" pitchFamily="34" charset="0"/>
                          <a:cs typeface="Calibri"/>
                        </a:rPr>
                        <a:t> </a:t>
                      </a:r>
                      <a:r>
                        <a:rPr sz="1400" b="1" spc="40" dirty="0">
                          <a:solidFill>
                            <a:srgbClr val="231F20"/>
                          </a:solidFill>
                          <a:latin typeface="Franklin Gothic Book" panose="020B0503020102020204" pitchFamily="34" charset="0"/>
                          <a:cs typeface="Calibri"/>
                        </a:rPr>
                        <a:t>the</a:t>
                      </a:r>
                      <a:r>
                        <a:rPr sz="1400" b="1" spc="-50" dirty="0">
                          <a:solidFill>
                            <a:srgbClr val="231F20"/>
                          </a:solidFill>
                          <a:latin typeface="Franklin Gothic Book" panose="020B0503020102020204" pitchFamily="34" charset="0"/>
                          <a:cs typeface="Calibri"/>
                        </a:rPr>
                        <a:t> </a:t>
                      </a:r>
                      <a:r>
                        <a:rPr sz="1400" b="1" spc="50" dirty="0">
                          <a:solidFill>
                            <a:srgbClr val="231F20"/>
                          </a:solidFill>
                          <a:latin typeface="Franklin Gothic Book" panose="020B0503020102020204" pitchFamily="34" charset="0"/>
                          <a:cs typeface="Calibri"/>
                        </a:rPr>
                        <a:t>next</a:t>
                      </a:r>
                      <a:r>
                        <a:rPr sz="1400" b="1" spc="-50" dirty="0">
                          <a:solidFill>
                            <a:srgbClr val="231F20"/>
                          </a:solidFill>
                          <a:latin typeface="Franklin Gothic Book" panose="020B0503020102020204" pitchFamily="34" charset="0"/>
                          <a:cs typeface="Calibri"/>
                        </a:rPr>
                        <a:t> </a:t>
                      </a:r>
                      <a:r>
                        <a:rPr sz="1400" b="1" spc="35" dirty="0">
                          <a:solidFill>
                            <a:srgbClr val="231F20"/>
                          </a:solidFill>
                          <a:latin typeface="Franklin Gothic Book" panose="020B0503020102020204" pitchFamily="34" charset="0"/>
                          <a:cs typeface="Calibri"/>
                        </a:rPr>
                        <a:t>steps?</a:t>
                      </a:r>
                      <a:endParaRPr sz="1400" dirty="0">
                        <a:latin typeface="Franklin Gothic Book" panose="020B0503020102020204" pitchFamily="34" charset="0"/>
                        <a:cs typeface="Calibri"/>
                      </a:endParaRPr>
                    </a:p>
                    <a:p>
                      <a:pPr marL="70485" marR="5715" algn="just">
                        <a:lnSpc>
                          <a:spcPts val="1210"/>
                        </a:lnSpc>
                        <a:spcBef>
                          <a:spcPts val="960"/>
                        </a:spcBef>
                      </a:pPr>
                      <a:r>
                        <a:rPr lang="en-US" sz="1100" spc="-35" dirty="0" smtClean="0">
                          <a:solidFill>
                            <a:srgbClr val="231F20"/>
                          </a:solidFill>
                          <a:latin typeface="Palatino Linotype" panose="02040502050505030304" pitchFamily="18" charset="0"/>
                          <a:cs typeface="Garamond"/>
                        </a:rPr>
                        <a:t>These snowplow route optimization projects show that route optimization is a powerful tool for improving routing efficiency but that it does not replace the need for expert judgment in the route design process. Successful route optimization projects rely on close cooperation between experienced winter maintenance professionals and the individuals conducting the route optimization as well as a highly accurate, snowplow-routing specific representation of the road network. Successful projects also include time to review and revise new routes to identify potential problem spots prior to implementation.</a:t>
                      </a:r>
                      <a:r>
                        <a:rPr lang="en-US" sz="1100" spc="-35" baseline="0" dirty="0" smtClean="0">
                          <a:solidFill>
                            <a:srgbClr val="231F20"/>
                          </a:solidFill>
                          <a:latin typeface="Palatino Linotype" panose="02040502050505030304" pitchFamily="18" charset="0"/>
                          <a:cs typeface="Garamond"/>
                        </a:rPr>
                        <a:t> </a:t>
                      </a:r>
                      <a:r>
                        <a:rPr lang="en-US" sz="1100" spc="-35" dirty="0" smtClean="0">
                          <a:solidFill>
                            <a:srgbClr val="231F20"/>
                          </a:solidFill>
                          <a:latin typeface="Palatino Linotype" panose="02040502050505030304" pitchFamily="18" charset="0"/>
                          <a:cs typeface="Garamond"/>
                        </a:rPr>
                        <a:t>Automatic Vehicle Location/Global Position System (AVL/GPS) systems are highly complementary to route optimization and route review projects. </a:t>
                      </a:r>
                    </a:p>
                    <a:p>
                      <a:pPr marL="70485" marR="5715" lvl="0" indent="0" algn="just" defTabSz="914400" eaLnBrk="1" fontAlgn="auto" latinLnBrk="0" hangingPunct="1">
                        <a:lnSpc>
                          <a:spcPts val="1210"/>
                        </a:lnSpc>
                        <a:spcBef>
                          <a:spcPts val="960"/>
                        </a:spcBef>
                        <a:spcAft>
                          <a:spcPts val="0"/>
                        </a:spcAft>
                        <a:buClrTx/>
                        <a:buSzTx/>
                        <a:buFontTx/>
                        <a:buNone/>
                        <a:tabLst/>
                        <a:defRPr/>
                      </a:pPr>
                      <a:r>
                        <a:rPr lang="en-US" sz="1100" spc="-35" dirty="0" smtClean="0">
                          <a:solidFill>
                            <a:srgbClr val="231F20"/>
                          </a:solidFill>
                          <a:latin typeface="Palatino Linotype" panose="02040502050505030304" pitchFamily="18" charset="0"/>
                          <a:cs typeface="Garamond"/>
                        </a:rPr>
                        <a:t>Agencies that do not have up-to-date information about the lengths of existing routes should consider collecting this information prior to undertaking route improvement projects. Collecting route length data is straight-forward</a:t>
                      </a:r>
                      <a:r>
                        <a:rPr lang="en-US" sz="1100" spc="-35" baseline="0" dirty="0" smtClean="0">
                          <a:solidFill>
                            <a:srgbClr val="231F20"/>
                          </a:solidFill>
                          <a:latin typeface="Palatino Linotype" panose="02040502050505030304" pitchFamily="18" charset="0"/>
                          <a:cs typeface="Garamond"/>
                        </a:rPr>
                        <a:t> </a:t>
                      </a:r>
                      <a:r>
                        <a:rPr lang="en-US" sz="1100" spc="-35" dirty="0" smtClean="0">
                          <a:solidFill>
                            <a:srgbClr val="231F20"/>
                          </a:solidFill>
                          <a:latin typeface="Palatino Linotype" panose="02040502050505030304" pitchFamily="18" charset="0"/>
                          <a:cs typeface="Garamond"/>
                        </a:rPr>
                        <a:t>with GPS/AVL systems or even with smartphones or driver reports. </a:t>
                      </a:r>
                    </a:p>
                    <a:p>
                      <a:pPr marL="70485" marR="5715" lvl="0" indent="0" algn="just" defTabSz="914400" eaLnBrk="1" fontAlgn="auto" latinLnBrk="0" hangingPunct="1">
                        <a:lnSpc>
                          <a:spcPts val="1210"/>
                        </a:lnSpc>
                        <a:spcBef>
                          <a:spcPts val="960"/>
                        </a:spcBef>
                        <a:spcAft>
                          <a:spcPts val="0"/>
                        </a:spcAft>
                        <a:buClrTx/>
                        <a:buSzTx/>
                        <a:buFontTx/>
                        <a:buNone/>
                        <a:tabLst/>
                        <a:defRPr/>
                      </a:pPr>
                      <a:r>
                        <a:rPr sz="1400" b="1" spc="20" dirty="0" smtClean="0">
                          <a:solidFill>
                            <a:srgbClr val="231F20"/>
                          </a:solidFill>
                          <a:latin typeface="Franklin Gothic Book" panose="020B0503020102020204" pitchFamily="34" charset="0"/>
                          <a:cs typeface="Calibri"/>
                        </a:rPr>
                        <a:t>What</a:t>
                      </a:r>
                      <a:r>
                        <a:rPr sz="1400" b="1" spc="-45" dirty="0" smtClean="0">
                          <a:solidFill>
                            <a:srgbClr val="231F20"/>
                          </a:solidFill>
                          <a:latin typeface="Franklin Gothic Book" panose="020B0503020102020204" pitchFamily="34" charset="0"/>
                          <a:cs typeface="Calibri"/>
                        </a:rPr>
                        <a:t> </a:t>
                      </a:r>
                      <a:r>
                        <a:rPr sz="1400" b="1" spc="30" dirty="0">
                          <a:solidFill>
                            <a:srgbClr val="231F20"/>
                          </a:solidFill>
                          <a:latin typeface="Franklin Gothic Book" panose="020B0503020102020204" pitchFamily="34" charset="0"/>
                          <a:cs typeface="Calibri"/>
                        </a:rPr>
                        <a:t>are</a:t>
                      </a:r>
                      <a:r>
                        <a:rPr sz="1400" b="1" spc="-45" dirty="0">
                          <a:solidFill>
                            <a:srgbClr val="231F20"/>
                          </a:solidFill>
                          <a:latin typeface="Franklin Gothic Book" panose="020B0503020102020204" pitchFamily="34" charset="0"/>
                          <a:cs typeface="Calibri"/>
                        </a:rPr>
                        <a:t> </a:t>
                      </a:r>
                      <a:r>
                        <a:rPr sz="1400" b="1" spc="45" dirty="0">
                          <a:solidFill>
                            <a:srgbClr val="231F20"/>
                          </a:solidFill>
                          <a:latin typeface="Franklin Gothic Book" panose="020B0503020102020204" pitchFamily="34" charset="0"/>
                          <a:cs typeface="Calibri"/>
                        </a:rPr>
                        <a:t>potential</a:t>
                      </a:r>
                      <a:r>
                        <a:rPr sz="1400" b="1" spc="-45" dirty="0">
                          <a:solidFill>
                            <a:srgbClr val="231F20"/>
                          </a:solidFill>
                          <a:latin typeface="Franklin Gothic Book" panose="020B0503020102020204" pitchFamily="34" charset="0"/>
                          <a:cs typeface="Calibri"/>
                        </a:rPr>
                        <a:t> </a:t>
                      </a:r>
                      <a:r>
                        <a:rPr sz="1400" b="1" spc="40" dirty="0" smtClean="0">
                          <a:solidFill>
                            <a:srgbClr val="231F20"/>
                          </a:solidFill>
                          <a:latin typeface="Franklin Gothic Book" panose="020B0503020102020204" pitchFamily="34" charset="0"/>
                          <a:cs typeface="Calibri"/>
                        </a:rPr>
                        <a:t>impacts?</a:t>
                      </a:r>
                      <a:r>
                        <a:rPr lang="en-US" sz="1400" b="1" spc="40" dirty="0" smtClean="0">
                          <a:solidFill>
                            <a:srgbClr val="231F20"/>
                          </a:solidFill>
                          <a:latin typeface="Franklin Gothic Book" panose="020B0503020102020204" pitchFamily="34" charset="0"/>
                          <a:cs typeface="Calibri"/>
                        </a:rPr>
                        <a:t>  What is the benefit to </a:t>
                      </a:r>
                      <a:r>
                        <a:rPr lang="en-US" sz="1400" b="1" spc="40" dirty="0" err="1" smtClean="0">
                          <a:solidFill>
                            <a:srgbClr val="231F20"/>
                          </a:solidFill>
                          <a:latin typeface="Franklin Gothic Book" panose="020B0503020102020204" pitchFamily="34" charset="0"/>
                          <a:cs typeface="Calibri"/>
                        </a:rPr>
                        <a:t>VTrans</a:t>
                      </a:r>
                      <a:r>
                        <a:rPr lang="en-US" sz="1400" b="1" spc="40" dirty="0" smtClean="0">
                          <a:solidFill>
                            <a:srgbClr val="231F20"/>
                          </a:solidFill>
                          <a:latin typeface="Franklin Gothic Book" panose="020B0503020102020204" pitchFamily="34" charset="0"/>
                          <a:cs typeface="Calibri"/>
                        </a:rPr>
                        <a:t>?</a:t>
                      </a:r>
                    </a:p>
                    <a:p>
                      <a:pPr marL="70485" marR="5715" algn="just">
                        <a:lnSpc>
                          <a:spcPts val="1210"/>
                        </a:lnSpc>
                        <a:spcBef>
                          <a:spcPts val="960"/>
                        </a:spcBef>
                      </a:pPr>
                      <a:r>
                        <a:rPr lang="en-US" sz="1100" spc="-35" dirty="0" smtClean="0">
                          <a:solidFill>
                            <a:srgbClr val="231F20"/>
                          </a:solidFill>
                          <a:latin typeface="Palatino Linotype" panose="02040502050505030304" pitchFamily="18" charset="0"/>
                          <a:cs typeface="Garamond"/>
                        </a:rPr>
                        <a:t> Multiple route</a:t>
                      </a:r>
                      <a:r>
                        <a:rPr lang="en-US" sz="1100" spc="-35" baseline="0" dirty="0" smtClean="0">
                          <a:solidFill>
                            <a:srgbClr val="231F20"/>
                          </a:solidFill>
                          <a:latin typeface="Palatino Linotype" panose="02040502050505030304" pitchFamily="18" charset="0"/>
                          <a:cs typeface="Garamond"/>
                        </a:rPr>
                        <a:t> </a:t>
                      </a:r>
                      <a:r>
                        <a:rPr lang="en-US" sz="1100" spc="-35" dirty="0" smtClean="0">
                          <a:solidFill>
                            <a:srgbClr val="231F20"/>
                          </a:solidFill>
                          <a:latin typeface="Palatino Linotype" panose="02040502050505030304" pitchFamily="18" charset="0"/>
                          <a:cs typeface="Garamond"/>
                        </a:rPr>
                        <a:t>optimization projects report route length reductions on the order of 5% to 10%, with reductions as high as</a:t>
                      </a:r>
                      <a:r>
                        <a:rPr lang="en-US" sz="1100" spc="-35" baseline="0" dirty="0" smtClean="0">
                          <a:solidFill>
                            <a:srgbClr val="231F20"/>
                          </a:solidFill>
                          <a:latin typeface="Palatino Linotype" panose="02040502050505030304" pitchFamily="18" charset="0"/>
                          <a:cs typeface="Garamond"/>
                        </a:rPr>
                        <a:t> </a:t>
                      </a:r>
                      <a:r>
                        <a:rPr lang="en-US" sz="1100" spc="-35" dirty="0" smtClean="0">
                          <a:solidFill>
                            <a:srgbClr val="231F20"/>
                          </a:solidFill>
                          <a:latin typeface="Palatino Linotype" panose="02040502050505030304" pitchFamily="18" charset="0"/>
                          <a:cs typeface="Garamond"/>
                        </a:rPr>
                        <a:t>50% reported in one case. </a:t>
                      </a:r>
                      <a:r>
                        <a:rPr lang="en-US" sz="1100" spc="-35" dirty="0" smtClean="0">
                          <a:solidFill>
                            <a:srgbClr val="231F20"/>
                          </a:solidFill>
                          <a:latin typeface="Palatino Linotype" panose="02040502050505030304" pitchFamily="18" charset="0"/>
                          <a:ea typeface="+mn-ea"/>
                          <a:cs typeface="Garamond"/>
                        </a:rPr>
                        <a:t>This project report provides guidance on how to conduct a successful snowplow route optimization project as well as metrics that may indicate the potential</a:t>
                      </a:r>
                      <a:r>
                        <a:rPr lang="en-US" sz="1100" spc="-35" baseline="0" dirty="0" smtClean="0">
                          <a:solidFill>
                            <a:srgbClr val="231F20"/>
                          </a:solidFill>
                          <a:latin typeface="Palatino Linotype" panose="02040502050505030304" pitchFamily="18" charset="0"/>
                          <a:ea typeface="+mn-ea"/>
                          <a:cs typeface="Garamond"/>
                        </a:rPr>
                        <a:t> for optimization to provide significant savings such as widely varying route lengths among existing routes</a:t>
                      </a:r>
                      <a:r>
                        <a:rPr lang="en-US" sz="1100" spc="-35" dirty="0" smtClean="0">
                          <a:solidFill>
                            <a:srgbClr val="231F20"/>
                          </a:solidFill>
                          <a:latin typeface="Palatino Linotype" panose="02040502050505030304" pitchFamily="18" charset="0"/>
                          <a:ea typeface="+mn-ea"/>
                          <a:cs typeface="Garamond"/>
                        </a:rPr>
                        <a:t>.  In</a:t>
                      </a:r>
                      <a:r>
                        <a:rPr lang="en-US" sz="1100" spc="-35" baseline="0" dirty="0" smtClean="0">
                          <a:solidFill>
                            <a:srgbClr val="231F20"/>
                          </a:solidFill>
                          <a:latin typeface="Palatino Linotype" panose="02040502050505030304" pitchFamily="18" charset="0"/>
                          <a:ea typeface="+mn-ea"/>
                          <a:cs typeface="Garamond"/>
                        </a:rPr>
                        <a:t> the event that </a:t>
                      </a:r>
                      <a:r>
                        <a:rPr lang="en-US" sz="1100" spc="-35" baseline="0" dirty="0" err="1" smtClean="0">
                          <a:solidFill>
                            <a:srgbClr val="231F20"/>
                          </a:solidFill>
                          <a:latin typeface="Palatino Linotype" panose="02040502050505030304" pitchFamily="18" charset="0"/>
                          <a:ea typeface="+mn-ea"/>
                          <a:cs typeface="Garamond"/>
                        </a:rPr>
                        <a:t>VTrans</a:t>
                      </a:r>
                      <a:r>
                        <a:rPr lang="en-US" sz="1100" spc="-35" baseline="0" dirty="0" smtClean="0">
                          <a:solidFill>
                            <a:srgbClr val="231F20"/>
                          </a:solidFill>
                          <a:latin typeface="Palatino Linotype" panose="02040502050505030304" pitchFamily="18" charset="0"/>
                          <a:ea typeface="+mn-ea"/>
                          <a:cs typeface="Garamond"/>
                        </a:rPr>
                        <a:t> opts to continue with computerized route optimization work, it will give the Agency additional tools to ensure that the project includes a successful implementation stage. </a:t>
                      </a:r>
                      <a:endParaRPr sz="1100" spc="-35" dirty="0">
                        <a:solidFill>
                          <a:srgbClr val="231F20"/>
                        </a:solidFill>
                        <a:latin typeface="Palatino Linotype" panose="02040502050505030304" pitchFamily="18" charset="0"/>
                        <a:ea typeface="+mn-ea"/>
                        <a:cs typeface="Garamond"/>
                      </a:endParaRPr>
                    </a:p>
                  </a:txBody>
                  <a:tcPr marL="0" marR="0" marT="0" marB="0">
                    <a:lnL w="12699">
                      <a:solidFill>
                        <a:srgbClr val="395F3A"/>
                      </a:solidFill>
                      <a:prstDash val="solid"/>
                    </a:lnL>
                  </a:tcPr>
                </a:tc>
                <a:extLst>
                  <a:ext uri="{0D108BD9-81ED-4DB2-BD59-A6C34878D82A}">
                    <a16:rowId xmlns:a16="http://schemas.microsoft.com/office/drawing/2014/main" xmlns="" val="10003"/>
                  </a:ext>
                </a:extLst>
              </a:tr>
            </a:tbl>
          </a:graphicData>
        </a:graphic>
      </p:graphicFrame>
      <p:pic>
        <p:nvPicPr>
          <p:cNvPr id="30" name="Picture 29"/>
          <p:cNvPicPr>
            <a:picLocks noChangeAspect="1"/>
          </p:cNvPicPr>
          <p:nvPr/>
        </p:nvPicPr>
        <p:blipFill>
          <a:blip r:embed="rId5"/>
          <a:stretch>
            <a:fillRect/>
          </a:stretch>
        </p:blipFill>
        <p:spPr>
          <a:xfrm>
            <a:off x="457146" y="547106"/>
            <a:ext cx="1759779" cy="435589"/>
          </a:xfrm>
          <a:prstGeom prst="rect">
            <a:avLst/>
          </a:prstGeom>
        </p:spPr>
      </p:pic>
      <p:sp>
        <p:nvSpPr>
          <p:cNvPr id="32" name="TextBox 31"/>
          <p:cNvSpPr txBox="1"/>
          <p:nvPr/>
        </p:nvSpPr>
        <p:spPr>
          <a:xfrm>
            <a:off x="441244" y="1109911"/>
            <a:ext cx="1696490" cy="646331"/>
          </a:xfrm>
          <a:prstGeom prst="rect">
            <a:avLst/>
          </a:prstGeom>
          <a:solidFill>
            <a:schemeClr val="accent3">
              <a:lumMod val="40000"/>
              <a:lumOff val="60000"/>
              <a:alpha val="25000"/>
            </a:schemeClr>
          </a:solidFill>
        </p:spPr>
        <p:txBody>
          <a:bodyPr wrap="none" rtlCol="0">
            <a:spAutoFit/>
          </a:bodyPr>
          <a:lstStyle/>
          <a:p>
            <a:pPr algn="ctr"/>
            <a:r>
              <a:rPr lang="en-US" b="1" dirty="0" smtClean="0">
                <a:latin typeface="Franklin Gothic Medium" panose="020B0603020102020204" pitchFamily="34" charset="0"/>
              </a:rPr>
              <a:t>2017 Research</a:t>
            </a:r>
          </a:p>
          <a:p>
            <a:pPr algn="ctr"/>
            <a:r>
              <a:rPr lang="en-US" b="1" dirty="0" smtClean="0">
                <a:latin typeface="Franklin Gothic Medium" panose="020B0603020102020204" pitchFamily="34" charset="0"/>
              </a:rPr>
              <a:t>Symposium</a:t>
            </a:r>
            <a:endParaRPr lang="en-US" b="1" dirty="0">
              <a:latin typeface="Franklin Gothic Medium" panose="020B06030201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22ec0dd7-095b-41f2-b8b8-a624496b8c6b">E23TXWV46JPD-235135430-38</_dlc_DocId>
    <_dlc_DocIdUrl xmlns="22ec0dd7-095b-41f2-b8b8-a624496b8c6b">
      <Url>https://outside.vermont.gov/agency/VTRANS/external/docs/_layouts/15/DocIdRedir.aspx?ID=E23TXWV46JPD-235135430-38</Url>
      <Description>E23TXWV46JPD-235135430-38</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7618CA193348A64BB00EC4DD700C226C" ma:contentTypeVersion="4" ma:contentTypeDescription="Create a new document." ma:contentTypeScope="" ma:versionID="f06708e5199452a9f7394f94d84a6298">
  <xsd:schema xmlns:xsd="http://www.w3.org/2001/XMLSchema" xmlns:xs="http://www.w3.org/2001/XMLSchema" xmlns:p="http://schemas.microsoft.com/office/2006/metadata/properties" xmlns:ns2="2a208fe3-8287-4a8b-b629-d45392ca0f10" xmlns:ns3="22ec0dd7-095b-41f2-b8b8-a624496b8c6b" targetNamespace="http://schemas.microsoft.com/office/2006/metadata/properties" ma:root="true" ma:fieldsID="e6605e219c6038dbb08f224e297c44ee" ns2:_="" ns3:_="">
    <xsd:import namespace="2a208fe3-8287-4a8b-b629-d45392ca0f10"/>
    <xsd:import namespace="22ec0dd7-095b-41f2-b8b8-a624496b8c6b"/>
    <xsd:element name="properties">
      <xsd:complexType>
        <xsd:sequence>
          <xsd:element name="documentManagement">
            <xsd:complexType>
              <xsd:all>
                <xsd:element ref="ns2:SharedWithUser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208fe3-8287-4a8b-b629-d45392ca0f1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2ec0dd7-095b-41f2-b8b8-a624496b8c6b"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F2CEC95-FB10-43B1-B31C-3BEE0C058363}"/>
</file>

<file path=customXml/itemProps2.xml><?xml version="1.0" encoding="utf-8"?>
<ds:datastoreItem xmlns:ds="http://schemas.openxmlformats.org/officeDocument/2006/customXml" ds:itemID="{055240DE-34CC-49E8-9694-2485A50C40CD}"/>
</file>

<file path=customXml/itemProps3.xml><?xml version="1.0" encoding="utf-8"?>
<ds:datastoreItem xmlns:ds="http://schemas.openxmlformats.org/officeDocument/2006/customXml" ds:itemID="{28A58C40-B611-46C9-8985-EBED5BAD3307}"/>
</file>

<file path=customXml/itemProps4.xml><?xml version="1.0" encoding="utf-8"?>
<ds:datastoreItem xmlns:ds="http://schemas.openxmlformats.org/officeDocument/2006/customXml" ds:itemID="{7E670879-AB5C-4727-AB76-51920216B4F0}"/>
</file>

<file path=docProps/app.xml><?xml version="1.0" encoding="utf-8"?>
<Properties xmlns="http://schemas.openxmlformats.org/officeDocument/2006/extended-properties" xmlns:vt="http://schemas.openxmlformats.org/officeDocument/2006/docPropsVTypes">
  <Template/>
  <TotalTime>812</TotalTime>
  <Words>601</Words>
  <Application>Microsoft Office PowerPoint</Application>
  <PresentationFormat>Custom</PresentationFormat>
  <Paragraphs>41</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Calibri</vt:lpstr>
      <vt:lpstr>Franklin Gothic Book</vt:lpstr>
      <vt:lpstr>Franklin Gothic Demi</vt:lpstr>
      <vt:lpstr>Franklin Gothic Medium</vt:lpstr>
      <vt:lpstr>Garamond</vt:lpstr>
      <vt:lpstr>Palatino Linotype</vt:lpstr>
      <vt:lpstr>Times New Roman</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Dowds</dc:creator>
  <cp:lastModifiedBy>Jonathan Dowds</cp:lastModifiedBy>
  <cp:revision>21</cp:revision>
  <cp:lastPrinted>2017-07-31T17:57:21Z</cp:lastPrinted>
  <dcterms:created xsi:type="dcterms:W3CDTF">2016-10-05T18:36:23Z</dcterms:created>
  <dcterms:modified xsi:type="dcterms:W3CDTF">2017-09-11T18:36:55Z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2014-12-03T00:00:00Z</vt:filetime>
  </property>
  <property fmtid="{D5CDD505-2E9C-101B-9397-08002B2CF9AE}" pid="3" name="Creator">
    <vt:lpwstr>Adobe InDesign CS5 (7.0)</vt:lpwstr>
  </property>
  <property fmtid="{D5CDD505-2E9C-101B-9397-08002B2CF9AE}" pid="4" name="LastSaved">
    <vt:filetime>2016-10-05T00:00:00Z</vt:filetime>
  </property>
  <property fmtid="{D5CDD505-2E9C-101B-9397-08002B2CF9AE}" pid="5" name="ContentTypeId">
    <vt:lpwstr>0x0101007618CA193348A64BB00EC4DD700C226C</vt:lpwstr>
  </property>
  <property fmtid="{D5CDD505-2E9C-101B-9397-08002B2CF9AE}" pid="6" name="_dlc_DocIdItemGuid">
    <vt:lpwstr>87189e21-8f9f-4d0b-ac23-fda7c953a9ac</vt:lpwstr>
  </property>
</Properties>
</file>